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358" r:id="rId10"/>
    <p:sldId id="265"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96" d="100"/>
          <a:sy n="96" d="100"/>
        </p:scale>
        <p:origin x="144"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l">
              <a:defRPr sz="1000" b="1" i="0" u="none" strike="noStrike" baseline="0">
                <a:solidFill>
                  <a:srgbClr val="000000"/>
                </a:solidFill>
                <a:latin typeface="Calibri"/>
                <a:ea typeface="Calibri"/>
                <a:cs typeface="Calibri"/>
              </a:defRPr>
            </a:pPr>
            <a:r>
              <a:rPr lang="en-US"/>
              <a:t>Note: 44% of records have been excluded
because they do not  include a degree level. 
As a result, the chart below may not be 
representative of the full sample</a:t>
            </a:r>
          </a:p>
        </c:rich>
      </c:tx>
      <c:layout>
        <c:manualLayout>
          <c:xMode val="edge"/>
          <c:yMode val="edge"/>
          <c:x val="0.60190214430743327"/>
          <c:y val="0.84642286380869058"/>
        </c:manualLayout>
      </c:layout>
      <c:overlay val="0"/>
      <c:spPr>
        <a:solidFill>
          <a:schemeClr val="bg1"/>
        </a:solidFill>
        <a:ln>
          <a:solidFill>
            <a:schemeClr val="tx1"/>
          </a:solidFill>
        </a:ln>
      </c:spPr>
    </c:title>
    <c:autoTitleDeleted val="0"/>
    <c:plotArea>
      <c:layout>
        <c:manualLayout>
          <c:layoutTarget val="inner"/>
          <c:xMode val="edge"/>
          <c:yMode val="edge"/>
          <c:x val="0.25912978444285029"/>
          <c:y val="0.18769220268623785"/>
          <c:w val="0.50988480932333047"/>
          <c:h val="0.65522028218979"/>
        </c:manualLayout>
      </c:layout>
      <c:pieChart>
        <c:varyColors val="1"/>
        <c:ser>
          <c:idx val="0"/>
          <c:order val="0"/>
          <c:spPr>
            <a:ln>
              <a:solidFill>
                <a:schemeClr val="bg1"/>
              </a:solidFill>
            </a:ln>
          </c:spPr>
          <c:dPt>
            <c:idx val="0"/>
            <c:bubble3D val="0"/>
            <c:spPr>
              <a:solidFill>
                <a:schemeClr val="accent1">
                  <a:lumMod val="75000"/>
                </a:schemeClr>
              </a:solidFill>
              <a:ln>
                <a:solidFill>
                  <a:schemeClr val="bg1"/>
                </a:solidFill>
              </a:ln>
            </c:spPr>
            <c:extLst>
              <c:ext xmlns:c16="http://schemas.microsoft.com/office/drawing/2014/chart" uri="{C3380CC4-5D6E-409C-BE32-E72D297353CC}">
                <c16:uniqueId val="{00000001-6A5B-4500-8B3A-EF0649B22F1A}"/>
              </c:ext>
            </c:extLst>
          </c:dPt>
          <c:dPt>
            <c:idx val="1"/>
            <c:bubble3D val="0"/>
            <c:spPr>
              <a:solidFill>
                <a:srgbClr val="B03118"/>
              </a:solidFill>
              <a:ln>
                <a:solidFill>
                  <a:schemeClr val="bg1"/>
                </a:solidFill>
              </a:ln>
            </c:spPr>
            <c:extLst>
              <c:ext xmlns:c16="http://schemas.microsoft.com/office/drawing/2014/chart" uri="{C3380CC4-5D6E-409C-BE32-E72D297353CC}">
                <c16:uniqueId val="{00000003-6A5B-4500-8B3A-EF0649B22F1A}"/>
              </c:ext>
            </c:extLst>
          </c:dPt>
          <c:dPt>
            <c:idx val="2"/>
            <c:bubble3D val="0"/>
            <c:spPr>
              <a:solidFill>
                <a:srgbClr val="9148C8"/>
              </a:solidFill>
              <a:ln>
                <a:solidFill>
                  <a:schemeClr val="bg1"/>
                </a:solidFill>
              </a:ln>
            </c:spPr>
            <c:extLst>
              <c:ext xmlns:c16="http://schemas.microsoft.com/office/drawing/2014/chart" uri="{C3380CC4-5D6E-409C-BE32-E72D297353CC}">
                <c16:uniqueId val="{00000005-6A5B-4500-8B3A-EF0649B22F1A}"/>
              </c:ext>
            </c:extLst>
          </c:dPt>
          <c:dPt>
            <c:idx val="3"/>
            <c:bubble3D val="0"/>
            <c:spPr>
              <a:solidFill>
                <a:srgbClr val="4FB76F"/>
              </a:solidFill>
              <a:ln>
                <a:solidFill>
                  <a:schemeClr val="bg1"/>
                </a:solidFill>
              </a:ln>
            </c:spPr>
            <c:extLst>
              <c:ext xmlns:c16="http://schemas.microsoft.com/office/drawing/2014/chart" uri="{C3380CC4-5D6E-409C-BE32-E72D297353CC}">
                <c16:uniqueId val="{00000007-6A5B-4500-8B3A-EF0649B22F1A}"/>
              </c:ext>
            </c:extLst>
          </c:dPt>
          <c:dPt>
            <c:idx val="4"/>
            <c:bubble3D val="0"/>
            <c:extLst>
              <c:ext xmlns:c16="http://schemas.microsoft.com/office/drawing/2014/chart" uri="{C3380CC4-5D6E-409C-BE32-E72D297353CC}">
                <c16:uniqueId val="{00000008-6A5B-4500-8B3A-EF0649B22F1A}"/>
              </c:ext>
            </c:extLst>
          </c:dPt>
          <c:dLbls>
            <c:dLbl>
              <c:idx val="0"/>
              <c:layout>
                <c:manualLayout>
                  <c:x val="-5.350446718087991E-3"/>
                  <c:y val="2.5317550421012379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A5B-4500-8B3A-EF0649B22F1A}"/>
                </c:ext>
              </c:extLst>
            </c:dLbl>
            <c:dLbl>
              <c:idx val="1"/>
              <c:layout>
                <c:manualLayout>
                  <c:x val="-0.1039861669467369"/>
                  <c:y val="2.0315755211784577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A5B-4500-8B3A-EF0649B22F1A}"/>
                </c:ext>
              </c:extLst>
            </c:dLbl>
            <c:dLbl>
              <c:idx val="2"/>
              <c:layout>
                <c:manualLayout>
                  <c:x val="1.0363628415237371E-3"/>
                  <c:y val="-8.1597379726797686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A5B-4500-8B3A-EF0649B22F1A}"/>
                </c:ext>
              </c:extLst>
            </c:dLbl>
            <c:dLbl>
              <c:idx val="3"/>
              <c:layout>
                <c:manualLayout>
                  <c:x val="-1.9876837210714003E-2"/>
                  <c:y val="5.6377334942035017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A5B-4500-8B3A-EF0649B22F1A}"/>
                </c:ext>
              </c:extLst>
            </c:dLbl>
            <c:dLbl>
              <c:idx val="4"/>
              <c:layout>
                <c:manualLayout>
                  <c:x val="9.6555760333848911E-2"/>
                  <c:y val="4.1185532876780858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6A5B-4500-8B3A-EF0649B22F1A}"/>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Calibri"/>
                    <a:ea typeface="Calibri"/>
                    <a:cs typeface="Calibri"/>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'Edu and Experience Break... (2)'!$A$4:$A$8</c:f>
              <c:strCache>
                <c:ptCount val="5"/>
                <c:pt idx="0">
                  <c:v>High school or GED</c:v>
                </c:pt>
                <c:pt idx="1">
                  <c:v>Associate's degree</c:v>
                </c:pt>
                <c:pt idx="2">
                  <c:v>Bachelor's degree</c:v>
                </c:pt>
                <c:pt idx="3">
                  <c:v>Master's degree</c:v>
                </c:pt>
                <c:pt idx="4">
                  <c:v>Ph.D. or professional degree</c:v>
                </c:pt>
              </c:strCache>
            </c:strRef>
          </c:cat>
          <c:val>
            <c:numRef>
              <c:f>'Edu and Experience Break... (2)'!$B$4:$B$8</c:f>
              <c:numCache>
                <c:formatCode>#,##0;[Red]\ \(#,##0\)</c:formatCode>
                <c:ptCount val="5"/>
                <c:pt idx="0">
                  <c:v>18420</c:v>
                </c:pt>
                <c:pt idx="1">
                  <c:v>4660</c:v>
                </c:pt>
                <c:pt idx="2">
                  <c:v>17422</c:v>
                </c:pt>
                <c:pt idx="3">
                  <c:v>2483</c:v>
                </c:pt>
                <c:pt idx="4">
                  <c:v>991</c:v>
                </c:pt>
              </c:numCache>
            </c:numRef>
          </c:val>
          <c:extLst>
            <c:ext xmlns:c16="http://schemas.microsoft.com/office/drawing/2014/chart" uri="{C3380CC4-5D6E-409C-BE32-E72D297353CC}">
              <c16:uniqueId val="{00000009-6A5B-4500-8B3A-EF0649B22F1A}"/>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a:noFill/>
    </a:ln>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0.28953</cdr:x>
      <cdr:y>0.71248</cdr:y>
    </cdr:from>
    <cdr:to>
      <cdr:x>0.28953</cdr:x>
      <cdr:y>0.71538</cdr:y>
    </cdr:to>
    <cdr:sp macro="" textlink="">
      <cdr:nvSpPr>
        <cdr:cNvPr id="2" name="TextBox 1"/>
        <cdr:cNvSpPr txBox="1"/>
      </cdr:nvSpPr>
      <cdr:spPr>
        <a:xfrm xmlns:a="http://schemas.openxmlformats.org/drawingml/2006/main">
          <a:off x="1645584" y="4214190"/>
          <a:ext cx="3917016" cy="20578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r"/>
          <a:r>
            <a:rPr lang="en-US" sz="900" b="1" dirty="0"/>
            <a:t>Source: CT DOL Analysis of HWOL</a:t>
          </a:r>
          <a:r>
            <a:rPr lang="en-US" sz="900" b="1" baseline="0" dirty="0"/>
            <a:t> Data</a:t>
          </a:r>
          <a:endParaRPr lang="en-US"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3/20/2025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3/20/2025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3/20/2025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3/20/2025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3/20/2025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3/20/2025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February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3" name="Picture 2">
            <a:extLst>
              <a:ext uri="{FF2B5EF4-FFF2-40B4-BE49-F238E27FC236}">
                <a16:creationId xmlns:a16="http://schemas.microsoft.com/office/drawing/2014/main" id="{8AF9377F-E3A1-5E1D-5D9B-D97628AD8F6D}"/>
              </a:ext>
            </a:extLst>
          </p:cNvPr>
          <p:cNvPicPr>
            <a:picLocks noChangeAspect="1"/>
          </p:cNvPicPr>
          <p:nvPr/>
        </p:nvPicPr>
        <p:blipFill>
          <a:blip r:embed="rId2"/>
          <a:stretch>
            <a:fillRect/>
          </a:stretch>
        </p:blipFill>
        <p:spPr>
          <a:xfrm>
            <a:off x="1033462" y="762000"/>
            <a:ext cx="707707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5" name="Picture 4">
            <a:extLst>
              <a:ext uri="{FF2B5EF4-FFF2-40B4-BE49-F238E27FC236}">
                <a16:creationId xmlns:a16="http://schemas.microsoft.com/office/drawing/2014/main" id="{14627F8F-0D17-2B1A-108B-DD922F13D428}"/>
              </a:ext>
            </a:extLst>
          </p:cNvPr>
          <p:cNvPicPr>
            <a:picLocks noChangeAspect="1"/>
          </p:cNvPicPr>
          <p:nvPr/>
        </p:nvPicPr>
        <p:blipFill>
          <a:blip r:embed="rId2"/>
          <a:stretch>
            <a:fillRect/>
          </a:stretch>
        </p:blipFill>
        <p:spPr>
          <a:xfrm>
            <a:off x="2533650" y="933450"/>
            <a:ext cx="4076700" cy="4991100"/>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graphicFrame>
        <p:nvGraphicFramePr>
          <p:cNvPr id="5" name="Chart 4">
            <a:extLst>
              <a:ext uri="{FF2B5EF4-FFF2-40B4-BE49-F238E27FC236}">
                <a16:creationId xmlns:a16="http://schemas.microsoft.com/office/drawing/2014/main" id="{64EC56F8-564E-F242-8CD4-869ACA5CDE1A}"/>
              </a:ext>
            </a:extLst>
          </p:cNvPr>
          <p:cNvGraphicFramePr>
            <a:graphicFrameLocks/>
          </p:cNvGraphicFramePr>
          <p:nvPr>
            <p:extLst>
              <p:ext uri="{D42A27DB-BD31-4B8C-83A1-F6EECF244321}">
                <p14:modId xmlns:p14="http://schemas.microsoft.com/office/powerpoint/2010/main" val="3874748056"/>
              </p:ext>
            </p:extLst>
          </p:nvPr>
        </p:nvGraphicFramePr>
        <p:xfrm>
          <a:off x="1543890" y="1297092"/>
          <a:ext cx="6056219" cy="4715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4" name="Picture 3">
            <a:extLst>
              <a:ext uri="{FF2B5EF4-FFF2-40B4-BE49-F238E27FC236}">
                <a16:creationId xmlns:a16="http://schemas.microsoft.com/office/drawing/2014/main" id="{4E7DAA3F-F9EF-B802-3844-92E1789083A2}"/>
              </a:ext>
            </a:extLst>
          </p:cNvPr>
          <p:cNvPicPr>
            <a:picLocks noChangeAspect="1"/>
          </p:cNvPicPr>
          <p:nvPr/>
        </p:nvPicPr>
        <p:blipFill>
          <a:blip r:embed="rId2"/>
          <a:stretch>
            <a:fillRect/>
          </a:stretch>
        </p:blipFill>
        <p:spPr>
          <a:xfrm>
            <a:off x="595842" y="1828800"/>
            <a:ext cx="7952315" cy="3398615"/>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3" name="Picture 2">
            <a:extLst>
              <a:ext uri="{FF2B5EF4-FFF2-40B4-BE49-F238E27FC236}">
                <a16:creationId xmlns:a16="http://schemas.microsoft.com/office/drawing/2014/main" id="{8622274B-F9CF-A483-E642-BB2E1AF56E60}"/>
              </a:ext>
            </a:extLst>
          </p:cNvPr>
          <p:cNvPicPr>
            <a:picLocks noChangeAspect="1"/>
          </p:cNvPicPr>
          <p:nvPr/>
        </p:nvPicPr>
        <p:blipFill>
          <a:blip r:embed="rId2"/>
          <a:stretch>
            <a:fillRect/>
          </a:stretch>
        </p:blipFill>
        <p:spPr>
          <a:xfrm>
            <a:off x="2628900" y="457200"/>
            <a:ext cx="3886200" cy="5723697"/>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5" name="Picture 4">
            <a:extLst>
              <a:ext uri="{FF2B5EF4-FFF2-40B4-BE49-F238E27FC236}">
                <a16:creationId xmlns:a16="http://schemas.microsoft.com/office/drawing/2014/main" id="{243123CD-5043-C250-866D-C71FFFEFC04E}"/>
              </a:ext>
            </a:extLst>
          </p:cNvPr>
          <p:cNvPicPr>
            <a:picLocks noChangeAspect="1"/>
          </p:cNvPicPr>
          <p:nvPr/>
        </p:nvPicPr>
        <p:blipFill>
          <a:blip r:embed="rId2"/>
          <a:stretch>
            <a:fillRect/>
          </a:stretch>
        </p:blipFill>
        <p:spPr>
          <a:xfrm>
            <a:off x="2205487" y="1066800"/>
            <a:ext cx="4733025" cy="4516853"/>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3" name="Picture 2">
            <a:extLst>
              <a:ext uri="{FF2B5EF4-FFF2-40B4-BE49-F238E27FC236}">
                <a16:creationId xmlns:a16="http://schemas.microsoft.com/office/drawing/2014/main" id="{46B5922A-A8E4-5AA1-5F65-ED034765C4D0}"/>
              </a:ext>
            </a:extLst>
          </p:cNvPr>
          <p:cNvPicPr>
            <a:picLocks noChangeAspect="1"/>
          </p:cNvPicPr>
          <p:nvPr/>
        </p:nvPicPr>
        <p:blipFill>
          <a:blip r:embed="rId2"/>
          <a:stretch>
            <a:fillRect/>
          </a:stretch>
        </p:blipFill>
        <p:spPr>
          <a:xfrm>
            <a:off x="1609725" y="1233893"/>
            <a:ext cx="5924550" cy="46291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3" name="Picture 2">
            <a:extLst>
              <a:ext uri="{FF2B5EF4-FFF2-40B4-BE49-F238E27FC236}">
                <a16:creationId xmlns:a16="http://schemas.microsoft.com/office/drawing/2014/main" id="{E71FE17C-DF05-F41B-4D77-7F0C35BD8318}"/>
              </a:ext>
            </a:extLst>
          </p:cNvPr>
          <p:cNvPicPr>
            <a:picLocks noChangeAspect="1"/>
          </p:cNvPicPr>
          <p:nvPr/>
        </p:nvPicPr>
        <p:blipFill>
          <a:blip r:embed="rId2"/>
          <a:stretch>
            <a:fillRect/>
          </a:stretch>
        </p:blipFill>
        <p:spPr>
          <a:xfrm>
            <a:off x="1062035" y="1156526"/>
            <a:ext cx="701992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4" name="Picture 3">
            <a:extLst>
              <a:ext uri="{FF2B5EF4-FFF2-40B4-BE49-F238E27FC236}">
                <a16:creationId xmlns:a16="http://schemas.microsoft.com/office/drawing/2014/main" id="{E006BB38-8FDD-5F25-79A3-11C88C5A2C90}"/>
              </a:ext>
            </a:extLst>
          </p:cNvPr>
          <p:cNvPicPr>
            <a:picLocks noChangeAspect="1"/>
          </p:cNvPicPr>
          <p:nvPr/>
        </p:nvPicPr>
        <p:blipFill>
          <a:blip r:embed="rId2"/>
          <a:stretch>
            <a:fillRect/>
          </a:stretch>
        </p:blipFill>
        <p:spPr>
          <a:xfrm>
            <a:off x="2564892" y="304800"/>
            <a:ext cx="4038600" cy="5806157"/>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046988"/>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3" name="Picture 2">
            <a:extLst>
              <a:ext uri="{FF2B5EF4-FFF2-40B4-BE49-F238E27FC236}">
                <a16:creationId xmlns:a16="http://schemas.microsoft.com/office/drawing/2014/main" id="{8D74F504-885F-5CF9-30AB-587B4EDBC6EA}"/>
              </a:ext>
            </a:extLst>
          </p:cNvPr>
          <p:cNvPicPr>
            <a:picLocks noChangeAspect="1"/>
          </p:cNvPicPr>
          <p:nvPr/>
        </p:nvPicPr>
        <p:blipFill>
          <a:blip r:embed="rId2"/>
          <a:stretch>
            <a:fillRect/>
          </a:stretch>
        </p:blipFill>
        <p:spPr>
          <a:xfrm>
            <a:off x="1923957" y="895812"/>
            <a:ext cx="5296086" cy="5066376"/>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id="{CC7DCF75-9EF6-684F-B95E-378A84BC8EC0}"/>
              </a:ext>
            </a:extLst>
          </p:cNvPr>
          <p:cNvPicPr>
            <a:picLocks noChangeAspect="1"/>
          </p:cNvPicPr>
          <p:nvPr/>
        </p:nvPicPr>
        <p:blipFill>
          <a:blip r:embed="rId2"/>
          <a:stretch>
            <a:fillRect/>
          </a:stretch>
        </p:blipFill>
        <p:spPr>
          <a:xfrm>
            <a:off x="1464023" y="1169357"/>
            <a:ext cx="6215954" cy="5032436"/>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3" name="Picture 2">
            <a:extLst>
              <a:ext uri="{FF2B5EF4-FFF2-40B4-BE49-F238E27FC236}">
                <a16:creationId xmlns:a16="http://schemas.microsoft.com/office/drawing/2014/main" id="{7D704E0A-30BA-77F2-C749-ABAFD6F95CFE}"/>
              </a:ext>
            </a:extLst>
          </p:cNvPr>
          <p:cNvPicPr>
            <a:picLocks noChangeAspect="1"/>
          </p:cNvPicPr>
          <p:nvPr/>
        </p:nvPicPr>
        <p:blipFill>
          <a:blip r:embed="rId2"/>
          <a:stretch>
            <a:fillRect/>
          </a:stretch>
        </p:blipFill>
        <p:spPr>
          <a:xfrm>
            <a:off x="971550" y="1066800"/>
            <a:ext cx="720090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5" name="Picture 4">
            <a:extLst>
              <a:ext uri="{FF2B5EF4-FFF2-40B4-BE49-F238E27FC236}">
                <a16:creationId xmlns:a16="http://schemas.microsoft.com/office/drawing/2014/main" id="{56A27665-F11D-AC08-9747-5E341387114E}"/>
              </a:ext>
            </a:extLst>
          </p:cNvPr>
          <p:cNvPicPr>
            <a:picLocks noChangeAspect="1"/>
          </p:cNvPicPr>
          <p:nvPr/>
        </p:nvPicPr>
        <p:blipFill>
          <a:blip r:embed="rId2"/>
          <a:stretch>
            <a:fillRect/>
          </a:stretch>
        </p:blipFill>
        <p:spPr>
          <a:xfrm>
            <a:off x="2596896" y="449536"/>
            <a:ext cx="3950208" cy="5817969"/>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4" name="Picture 3">
            <a:extLst>
              <a:ext uri="{FF2B5EF4-FFF2-40B4-BE49-F238E27FC236}">
                <a16:creationId xmlns:a16="http://schemas.microsoft.com/office/drawing/2014/main" id="{D77CD59A-719F-1AC3-4C10-81AAE9319B07}"/>
              </a:ext>
            </a:extLst>
          </p:cNvPr>
          <p:cNvPicPr>
            <a:picLocks noChangeAspect="1"/>
          </p:cNvPicPr>
          <p:nvPr/>
        </p:nvPicPr>
        <p:blipFill>
          <a:blip r:embed="rId2"/>
          <a:stretch>
            <a:fillRect/>
          </a:stretch>
        </p:blipFill>
        <p:spPr>
          <a:xfrm>
            <a:off x="2160984" y="1060453"/>
            <a:ext cx="4822030" cy="4952999"/>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3" name="Picture 2">
            <a:extLst>
              <a:ext uri="{FF2B5EF4-FFF2-40B4-BE49-F238E27FC236}">
                <a16:creationId xmlns:a16="http://schemas.microsoft.com/office/drawing/2014/main" id="{8180252D-6C78-B5D5-7F96-EB2951964393}"/>
              </a:ext>
            </a:extLst>
          </p:cNvPr>
          <p:cNvPicPr>
            <a:picLocks noChangeAspect="1"/>
          </p:cNvPicPr>
          <p:nvPr/>
        </p:nvPicPr>
        <p:blipFill>
          <a:blip r:embed="rId2"/>
          <a:stretch>
            <a:fillRect/>
          </a:stretch>
        </p:blipFill>
        <p:spPr>
          <a:xfrm>
            <a:off x="1900237" y="1191643"/>
            <a:ext cx="5343525" cy="50101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4" name="Picture 3">
            <a:extLst>
              <a:ext uri="{FF2B5EF4-FFF2-40B4-BE49-F238E27FC236}">
                <a16:creationId xmlns:a16="http://schemas.microsoft.com/office/drawing/2014/main" id="{148677AF-D7E4-7291-BE7E-0735DB66F40F}"/>
              </a:ext>
            </a:extLst>
          </p:cNvPr>
          <p:cNvPicPr>
            <a:picLocks noChangeAspect="1"/>
          </p:cNvPicPr>
          <p:nvPr/>
        </p:nvPicPr>
        <p:blipFill>
          <a:blip r:embed="rId2"/>
          <a:stretch>
            <a:fillRect/>
          </a:stretch>
        </p:blipFill>
        <p:spPr>
          <a:xfrm>
            <a:off x="723900" y="1249717"/>
            <a:ext cx="7696200"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3" name="Picture 2">
            <a:extLst>
              <a:ext uri="{FF2B5EF4-FFF2-40B4-BE49-F238E27FC236}">
                <a16:creationId xmlns:a16="http://schemas.microsoft.com/office/drawing/2014/main" id="{C58F1A78-B2DE-79FA-24A4-FCA61D2A382A}"/>
              </a:ext>
            </a:extLst>
          </p:cNvPr>
          <p:cNvPicPr>
            <a:picLocks noChangeAspect="1"/>
          </p:cNvPicPr>
          <p:nvPr/>
        </p:nvPicPr>
        <p:blipFill>
          <a:blip r:embed="rId2"/>
          <a:stretch>
            <a:fillRect/>
          </a:stretch>
        </p:blipFill>
        <p:spPr>
          <a:xfrm>
            <a:off x="2571750" y="428489"/>
            <a:ext cx="4000500" cy="5766678"/>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4" name="Picture 3">
            <a:extLst>
              <a:ext uri="{FF2B5EF4-FFF2-40B4-BE49-F238E27FC236}">
                <a16:creationId xmlns:a16="http://schemas.microsoft.com/office/drawing/2014/main" id="{6E00FE67-3130-DC57-63A5-D112DCE78A5A}"/>
              </a:ext>
            </a:extLst>
          </p:cNvPr>
          <p:cNvPicPr>
            <a:picLocks noChangeAspect="1"/>
          </p:cNvPicPr>
          <p:nvPr/>
        </p:nvPicPr>
        <p:blipFill>
          <a:blip r:embed="rId2"/>
          <a:stretch>
            <a:fillRect/>
          </a:stretch>
        </p:blipFill>
        <p:spPr>
          <a:xfrm>
            <a:off x="1795167" y="1023363"/>
            <a:ext cx="5553665" cy="4811273"/>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3" name="Picture 2">
            <a:extLst>
              <a:ext uri="{FF2B5EF4-FFF2-40B4-BE49-F238E27FC236}">
                <a16:creationId xmlns:a16="http://schemas.microsoft.com/office/drawing/2014/main" id="{6832112A-62FE-67B1-1946-FC6FA917F711}"/>
              </a:ext>
            </a:extLst>
          </p:cNvPr>
          <p:cNvPicPr>
            <a:picLocks noChangeAspect="1"/>
          </p:cNvPicPr>
          <p:nvPr/>
        </p:nvPicPr>
        <p:blipFill>
          <a:blip r:embed="rId2"/>
          <a:stretch>
            <a:fillRect/>
          </a:stretch>
        </p:blipFill>
        <p:spPr>
          <a:xfrm>
            <a:off x="1590036" y="1165309"/>
            <a:ext cx="5962650" cy="50101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April 16</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3" name="Picture 2">
            <a:extLst>
              <a:ext uri="{FF2B5EF4-FFF2-40B4-BE49-F238E27FC236}">
                <a16:creationId xmlns:a16="http://schemas.microsoft.com/office/drawing/2014/main" id="{5EE45194-4BDF-1E58-46D8-6E97C879933C}"/>
              </a:ext>
            </a:extLst>
          </p:cNvPr>
          <p:cNvPicPr>
            <a:picLocks noChangeAspect="1"/>
          </p:cNvPicPr>
          <p:nvPr/>
        </p:nvPicPr>
        <p:blipFill>
          <a:blip r:embed="rId2"/>
          <a:stretch>
            <a:fillRect/>
          </a:stretch>
        </p:blipFill>
        <p:spPr>
          <a:xfrm>
            <a:off x="1014412" y="1249717"/>
            <a:ext cx="71151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3" name="Picture 2">
            <a:extLst>
              <a:ext uri="{FF2B5EF4-FFF2-40B4-BE49-F238E27FC236}">
                <a16:creationId xmlns:a16="http://schemas.microsoft.com/office/drawing/2014/main" id="{6465F84D-ED6C-B3A8-83F4-3F774A6AC4D1}"/>
              </a:ext>
            </a:extLst>
          </p:cNvPr>
          <p:cNvPicPr>
            <a:picLocks noChangeAspect="1"/>
          </p:cNvPicPr>
          <p:nvPr/>
        </p:nvPicPr>
        <p:blipFill>
          <a:blip r:embed="rId2"/>
          <a:stretch>
            <a:fillRect/>
          </a:stretch>
        </p:blipFill>
        <p:spPr>
          <a:xfrm>
            <a:off x="2514600" y="363517"/>
            <a:ext cx="4114800" cy="5838276"/>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4" name="Picture 3">
            <a:extLst>
              <a:ext uri="{FF2B5EF4-FFF2-40B4-BE49-F238E27FC236}">
                <a16:creationId xmlns:a16="http://schemas.microsoft.com/office/drawing/2014/main" id="{6A17B018-785A-6927-08A6-A8FB0C91A788}"/>
              </a:ext>
            </a:extLst>
          </p:cNvPr>
          <p:cNvPicPr>
            <a:picLocks noChangeAspect="1"/>
          </p:cNvPicPr>
          <p:nvPr/>
        </p:nvPicPr>
        <p:blipFill>
          <a:blip r:embed="rId2"/>
          <a:stretch>
            <a:fillRect/>
          </a:stretch>
        </p:blipFill>
        <p:spPr>
          <a:xfrm>
            <a:off x="1800128" y="1302156"/>
            <a:ext cx="5543743" cy="3711489"/>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4" name="Picture 3">
            <a:extLst>
              <a:ext uri="{FF2B5EF4-FFF2-40B4-BE49-F238E27FC236}">
                <a16:creationId xmlns:a16="http://schemas.microsoft.com/office/drawing/2014/main" id="{2EF12BE5-6CE8-5282-4A4B-7FCAA8ED273D}"/>
              </a:ext>
            </a:extLst>
          </p:cNvPr>
          <p:cNvPicPr>
            <a:picLocks noChangeAspect="1"/>
          </p:cNvPicPr>
          <p:nvPr/>
        </p:nvPicPr>
        <p:blipFill>
          <a:blip r:embed="rId2"/>
          <a:stretch>
            <a:fillRect/>
          </a:stretch>
        </p:blipFill>
        <p:spPr>
          <a:xfrm>
            <a:off x="1924050" y="1161826"/>
            <a:ext cx="5295900"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3" name="Picture 2">
            <a:extLst>
              <a:ext uri="{FF2B5EF4-FFF2-40B4-BE49-F238E27FC236}">
                <a16:creationId xmlns:a16="http://schemas.microsoft.com/office/drawing/2014/main" id="{D73A8E52-413F-92E8-FD59-31ED92E99DE2}"/>
              </a:ext>
            </a:extLst>
          </p:cNvPr>
          <p:cNvPicPr>
            <a:picLocks noChangeAspect="1"/>
          </p:cNvPicPr>
          <p:nvPr/>
        </p:nvPicPr>
        <p:blipFill>
          <a:blip r:embed="rId2"/>
          <a:stretch>
            <a:fillRect/>
          </a:stretch>
        </p:blipFill>
        <p:spPr>
          <a:xfrm>
            <a:off x="719134" y="1210917"/>
            <a:ext cx="770572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79,133 in February 2025, up from a January 2025 posting count of 77,650.</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(17,368 postings), </a:t>
            </a:r>
            <a:r>
              <a:rPr lang="en-US" sz="1900" b="1" dirty="0"/>
              <a:t>Retail Trade </a:t>
            </a:r>
            <a:r>
              <a:rPr lang="en-US" sz="1900" dirty="0"/>
              <a:t>(7,547 posting), </a:t>
            </a:r>
            <a:r>
              <a:rPr lang="en-US" sz="1900" b="1" dirty="0"/>
              <a:t>Manufacturing </a:t>
            </a:r>
            <a:r>
              <a:rPr lang="en-US" sz="1900" dirty="0"/>
              <a:t>(5,767 postings), and </a:t>
            </a:r>
            <a:r>
              <a:rPr lang="en-US" sz="1900" b="1" dirty="0"/>
              <a:t> Professional, Scientific, &amp; Technical Occupations </a:t>
            </a:r>
          </a:p>
          <a:p>
            <a:r>
              <a:rPr lang="en-US" sz="1900" dirty="0"/>
              <a:t>(5,385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(5,183 postings), </a:t>
            </a:r>
            <a:r>
              <a:rPr lang="en-US" sz="1900" b="1" dirty="0"/>
              <a:t>Retail Salespersons </a:t>
            </a:r>
            <a:r>
              <a:rPr lang="en-US" sz="1900" dirty="0"/>
              <a:t>(2,366 postings),</a:t>
            </a:r>
            <a:r>
              <a:rPr lang="en-US" sz="1900" b="1" dirty="0"/>
              <a:t> Home Health &amp; Personal Care Aides </a:t>
            </a:r>
            <a:r>
              <a:rPr lang="en-US" sz="1900" dirty="0"/>
              <a:t>(2,033 postings), and </a:t>
            </a:r>
            <a:r>
              <a:rPr lang="en-US" sz="1900" b="1" dirty="0"/>
              <a:t>Supervisors of Retail Sales Workers </a:t>
            </a:r>
            <a:r>
              <a:rPr lang="en-US" sz="1900" dirty="0"/>
              <a:t>(1,433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4" name="Picture 3">
            <a:extLst>
              <a:ext uri="{FF2B5EF4-FFF2-40B4-BE49-F238E27FC236}">
                <a16:creationId xmlns:a16="http://schemas.microsoft.com/office/drawing/2014/main" id="{A7476C98-835D-79FE-051F-F421B0019206}"/>
              </a:ext>
            </a:extLst>
          </p:cNvPr>
          <p:cNvPicPr>
            <a:picLocks noChangeAspect="1"/>
          </p:cNvPicPr>
          <p:nvPr/>
        </p:nvPicPr>
        <p:blipFill>
          <a:blip r:embed="rId2"/>
          <a:stretch>
            <a:fillRect/>
          </a:stretch>
        </p:blipFill>
        <p:spPr>
          <a:xfrm>
            <a:off x="252412" y="1638300"/>
            <a:ext cx="8639175" cy="35814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3" name="Picture 2">
            <a:extLst>
              <a:ext uri="{FF2B5EF4-FFF2-40B4-BE49-F238E27FC236}">
                <a16:creationId xmlns:a16="http://schemas.microsoft.com/office/drawing/2014/main" id="{E88DB520-61CE-195A-14A3-0D76BE226CC3}"/>
              </a:ext>
            </a:extLst>
          </p:cNvPr>
          <p:cNvPicPr>
            <a:picLocks noChangeAspect="1"/>
          </p:cNvPicPr>
          <p:nvPr/>
        </p:nvPicPr>
        <p:blipFill>
          <a:blip r:embed="rId2"/>
          <a:stretch>
            <a:fillRect/>
          </a:stretch>
        </p:blipFill>
        <p:spPr>
          <a:xfrm>
            <a:off x="809622" y="1314450"/>
            <a:ext cx="7524750" cy="4229100"/>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4" name="Picture 3">
            <a:extLst>
              <a:ext uri="{FF2B5EF4-FFF2-40B4-BE49-F238E27FC236}">
                <a16:creationId xmlns:a16="http://schemas.microsoft.com/office/drawing/2014/main" id="{8C71561D-E9C8-0DF8-47B3-BF864C908E76}"/>
              </a:ext>
            </a:extLst>
          </p:cNvPr>
          <p:cNvPicPr>
            <a:picLocks noChangeAspect="1"/>
          </p:cNvPicPr>
          <p:nvPr/>
        </p:nvPicPr>
        <p:blipFill>
          <a:blip r:embed="rId2"/>
          <a:stretch>
            <a:fillRect/>
          </a:stretch>
        </p:blipFill>
        <p:spPr>
          <a:xfrm>
            <a:off x="2573805" y="302553"/>
            <a:ext cx="3996390" cy="5885988"/>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3" name="Picture 2">
            <a:extLst>
              <a:ext uri="{FF2B5EF4-FFF2-40B4-BE49-F238E27FC236}">
                <a16:creationId xmlns:a16="http://schemas.microsoft.com/office/drawing/2014/main" id="{E69A5509-8EBF-3422-1AA5-CA6641A42F22}"/>
              </a:ext>
            </a:extLst>
          </p:cNvPr>
          <p:cNvPicPr>
            <a:picLocks noChangeAspect="1"/>
          </p:cNvPicPr>
          <p:nvPr/>
        </p:nvPicPr>
        <p:blipFill>
          <a:blip r:embed="rId2"/>
          <a:stretch>
            <a:fillRect/>
          </a:stretch>
        </p:blipFill>
        <p:spPr>
          <a:xfrm>
            <a:off x="1766886" y="913503"/>
            <a:ext cx="5610225" cy="5010150"/>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2.xml><?xml version="1.0" encoding="utf-8"?>
<ds:datastoreItem xmlns:ds="http://schemas.openxmlformats.org/officeDocument/2006/customXml" ds:itemID="{6153F5FF-5616-48D3-B72D-C299869A7431}">
  <ds:schemaRefs>
    <ds:schemaRef ds:uri="http://purl.org/dc/elements/1.1/"/>
    <ds:schemaRef ds:uri="http://schemas.microsoft.com/sharepoint/v3"/>
    <ds:schemaRef ds:uri="http://schemas.microsoft.com/office/2006/documentManagement/types"/>
    <ds:schemaRef ds:uri="http://purl.org/dc/terms/"/>
    <ds:schemaRef ds:uri="c867d1a5-5827-4927-b797-91c0fe867b8f"/>
    <ds:schemaRef ds:uri="http://www.w3.org/XML/1998/namespace"/>
    <ds:schemaRef ds:uri="http://schemas.openxmlformats.org/package/2006/metadata/core-properties"/>
    <ds:schemaRef ds:uri="http://schemas.microsoft.com/office/infopath/2007/PartnerControls"/>
    <ds:schemaRef ds:uri="26e7f4b6-3714-4cf5-b0ae-a47b16f23eba"/>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106561</TotalTime>
  <Words>1364</Words>
  <Application>Microsoft Office PowerPoint</Application>
  <PresentationFormat>On-screen Show (4:3)</PresentationFormat>
  <Paragraphs>176</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1635</cp:revision>
  <cp:lastPrinted>2025-03-20T20:04:05Z</cp:lastPrinted>
  <dcterms:created xsi:type="dcterms:W3CDTF">2016-10-12T17:47:24Z</dcterms:created>
  <dcterms:modified xsi:type="dcterms:W3CDTF">2025-03-20T20:04:45Z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